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3"/>
  </p:notesMasterIdLst>
  <p:sldIdLst>
    <p:sldId id="256" r:id="rId2"/>
  </p:sldIdLst>
  <p:sldSz cx="21383625" cy="30275213"/>
  <p:notesSz cx="6858000" cy="9144000"/>
  <p:embeddedFontLst>
    <p:embeddedFont>
      <p:font typeface="나눔스퀘어_ac Bold" panose="020B0600000101010101" pitchFamily="50" charset="-127"/>
      <p:bold r:id="rId4"/>
    </p:embeddedFont>
    <p:embeddedFont>
      <p:font typeface="Noto Sans KR Bold" panose="020B0200000000000000" pitchFamily="50" charset="-127"/>
      <p:bold r:id="rId5"/>
    </p:embeddedFont>
    <p:embeddedFont>
      <p:font typeface="Noto Sans KR Light" panose="020B0200000000000000" pitchFamily="50" charset="-127"/>
      <p:regular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5">
          <p15:clr>
            <a:srgbClr val="A4A3A4"/>
          </p15:clr>
        </p15:guide>
        <p15:guide id="2" pos="67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3036" y="36"/>
      </p:cViewPr>
      <p:guideLst>
        <p:guide orient="horz" pos="9535"/>
        <p:guide pos="67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4A855-8A2D-49A9-9168-4CC530DB8F90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D1C127-43A9-42E2-996C-D282A703AD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577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1C127-43A9-42E2-996C-D282A703AD8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71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794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99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948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43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>
                    <a:tint val="82000"/>
                  </a:schemeClr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82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82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82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82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82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82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82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345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104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966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735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396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659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366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2A692B-1824-4329-BB54-8D981372A7B3}" type="datetimeFigureOut">
              <a:rPr lang="ko-KR" altLang="en-US" smtClean="0"/>
              <a:t>2024-11-19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E7DC98-5085-4828-9D86-F941465D6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108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F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상징, 로고, 원, 엠블럼이(가) 표시된 사진&#10;&#10;자동 생성된 설명">
            <a:extLst>
              <a:ext uri="{FF2B5EF4-FFF2-40B4-BE49-F238E27FC236}">
                <a16:creationId xmlns:a16="http://schemas.microsoft.com/office/drawing/2014/main" id="{4D8F1AFA-0CBC-A517-A2C4-AE7325320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64" t="1705" r="18864" b="1705"/>
          <a:stretch>
            <a:fillRect/>
          </a:stretch>
        </p:blipFill>
        <p:spPr>
          <a:xfrm>
            <a:off x="1043948" y="585931"/>
            <a:ext cx="2191622" cy="2191620"/>
          </a:xfrm>
          <a:custGeom>
            <a:avLst/>
            <a:gdLst>
              <a:gd name="connsiteX0" fmla="*/ 1118979 w 2237958"/>
              <a:gd name="connsiteY0" fmla="*/ 0 h 2237958"/>
              <a:gd name="connsiteX1" fmla="*/ 2237958 w 2237958"/>
              <a:gd name="connsiteY1" fmla="*/ 1118979 h 2237958"/>
              <a:gd name="connsiteX2" fmla="*/ 1118979 w 2237958"/>
              <a:gd name="connsiteY2" fmla="*/ 2237958 h 2237958"/>
              <a:gd name="connsiteX3" fmla="*/ 0 w 2237958"/>
              <a:gd name="connsiteY3" fmla="*/ 1118979 h 2237958"/>
              <a:gd name="connsiteX4" fmla="*/ 1118979 w 2237958"/>
              <a:gd name="connsiteY4" fmla="*/ 0 h 223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7958" h="2237958">
                <a:moveTo>
                  <a:pt x="1118979" y="0"/>
                </a:moveTo>
                <a:cubicBezTo>
                  <a:pt x="1736974" y="0"/>
                  <a:pt x="2237958" y="500984"/>
                  <a:pt x="2237958" y="1118979"/>
                </a:cubicBezTo>
                <a:cubicBezTo>
                  <a:pt x="2237958" y="1736974"/>
                  <a:pt x="1736974" y="2237958"/>
                  <a:pt x="1118979" y="2237958"/>
                </a:cubicBezTo>
                <a:cubicBezTo>
                  <a:pt x="500984" y="2237958"/>
                  <a:pt x="0" y="1736974"/>
                  <a:pt x="0" y="1118979"/>
                </a:cubicBezTo>
                <a:cubicBezTo>
                  <a:pt x="0" y="500984"/>
                  <a:pt x="500984" y="0"/>
                  <a:pt x="1118979" y="0"/>
                </a:cubicBezTo>
                <a:close/>
              </a:path>
            </a:pathLst>
          </a:custGeom>
          <a:ln w="76200">
            <a:solidFill>
              <a:schemeClr val="bg1"/>
            </a:solidFill>
          </a:ln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CC381C0-EBB5-A9F6-5784-987C08B7D2F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01040" y="3307882"/>
            <a:ext cx="19981544" cy="26444834"/>
          </a:xfrm>
          <a:prstGeom prst="roundRect">
            <a:avLst>
              <a:gd name="adj" fmla="val 288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6E0E729-5FB5-9C94-AE8A-6A4020611CA3}"/>
              </a:ext>
            </a:extLst>
          </p:cNvPr>
          <p:cNvSpPr/>
          <p:nvPr/>
        </p:nvSpPr>
        <p:spPr>
          <a:xfrm>
            <a:off x="923684" y="3586746"/>
            <a:ext cx="9296761" cy="735036"/>
          </a:xfrm>
          <a:prstGeom prst="roundRect">
            <a:avLst>
              <a:gd name="adj" fmla="val 50000"/>
            </a:avLst>
          </a:prstGeom>
          <a:solidFill>
            <a:srgbClr val="1C2F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배경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76B67A-A578-33E0-7C5B-C7A64A280CC8}"/>
              </a:ext>
            </a:extLst>
          </p:cNvPr>
          <p:cNvSpPr txBox="1"/>
          <p:nvPr/>
        </p:nvSpPr>
        <p:spPr>
          <a:xfrm>
            <a:off x="11049122" y="370024"/>
            <a:ext cx="9870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04</a:t>
            </a:r>
            <a:r>
              <a:rPr lang="ko-KR" altLang="en-US" sz="32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조 </a:t>
            </a:r>
            <a:r>
              <a:rPr lang="en-US" altLang="ko-KR" sz="32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</a:t>
            </a:r>
            <a:r>
              <a:rPr lang="ko-KR" altLang="en-US" sz="3200" b="1" dirty="0" err="1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김소정</a:t>
            </a:r>
            <a:r>
              <a:rPr lang="en-US" altLang="ko-KR" sz="32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32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이효진</a:t>
            </a:r>
            <a:endParaRPr lang="ko-KR" altLang="en-US" sz="32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8D77196-5C22-2863-8B89-1176964107D0}"/>
              </a:ext>
            </a:extLst>
          </p:cNvPr>
          <p:cNvGrpSpPr/>
          <p:nvPr/>
        </p:nvGrpSpPr>
        <p:grpSpPr>
          <a:xfrm>
            <a:off x="3423078" y="703267"/>
            <a:ext cx="18976034" cy="2712247"/>
            <a:chOff x="3798802" y="621387"/>
            <a:chExt cx="18976034" cy="271224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48BC68A-9C5B-DE81-9957-EF7481C56F30}"/>
                </a:ext>
              </a:extLst>
            </p:cNvPr>
            <p:cNvSpPr txBox="1"/>
            <p:nvPr/>
          </p:nvSpPr>
          <p:spPr>
            <a:xfrm>
              <a:off x="3798802" y="621387"/>
              <a:ext cx="1385357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solidFill>
                    <a:schemeClr val="bg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2024 Y-CERT </a:t>
              </a:r>
              <a:r>
                <a:rPr lang="ko-KR" altLang="en-US" sz="4400" b="1" dirty="0">
                  <a:solidFill>
                    <a:schemeClr val="bg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학기 말 성과 발표회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461DE8-C797-93EF-C3FA-0A94150E5A8F}"/>
                </a:ext>
              </a:extLst>
            </p:cNvPr>
            <p:cNvSpPr txBox="1"/>
            <p:nvPr/>
          </p:nvSpPr>
          <p:spPr>
            <a:xfrm>
              <a:off x="3881496" y="1231264"/>
              <a:ext cx="18893340" cy="2102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sz="7200" b="1" dirty="0">
                  <a:solidFill>
                    <a:schemeClr val="bg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AI </a:t>
              </a:r>
              <a:r>
                <a:rPr lang="ko-KR" altLang="en-US" sz="7200" b="1" dirty="0">
                  <a:solidFill>
                    <a:schemeClr val="bg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기반 피싱 탐지 확장프로그램</a:t>
              </a:r>
              <a:endParaRPr lang="en-US" altLang="ko-KR" sz="72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>
                <a:lnSpc>
                  <a:spcPct val="130000"/>
                </a:lnSpc>
              </a:pPr>
              <a:r>
                <a:rPr lang="en-US" altLang="ko-KR" sz="3200" dirty="0">
                  <a:solidFill>
                    <a:schemeClr val="bg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</a:t>
              </a:r>
              <a:endParaRPr lang="ko-KR" altLang="en-US" sz="32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3F7341A2-7135-12FD-5CE5-1A9DE45672B8}"/>
              </a:ext>
            </a:extLst>
          </p:cNvPr>
          <p:cNvSpPr/>
          <p:nvPr/>
        </p:nvSpPr>
        <p:spPr>
          <a:xfrm>
            <a:off x="972280" y="16226895"/>
            <a:ext cx="9296761" cy="735036"/>
          </a:xfrm>
          <a:prstGeom prst="roundRect">
            <a:avLst>
              <a:gd name="adj" fmla="val 50000"/>
            </a:avLst>
          </a:prstGeom>
          <a:solidFill>
            <a:srgbClr val="1C2F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내용</a:t>
            </a: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21F3D8DB-934A-6299-55FF-FA0B7B132AC0}"/>
              </a:ext>
            </a:extLst>
          </p:cNvPr>
          <p:cNvSpPr/>
          <p:nvPr/>
        </p:nvSpPr>
        <p:spPr>
          <a:xfrm>
            <a:off x="10738510" y="23327815"/>
            <a:ext cx="9296761" cy="735036"/>
          </a:xfrm>
          <a:prstGeom prst="roundRect">
            <a:avLst>
              <a:gd name="adj" fmla="val 50000"/>
            </a:avLst>
          </a:prstGeom>
          <a:solidFill>
            <a:srgbClr val="1C2F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향후 개발 계획</a:t>
            </a:r>
          </a:p>
        </p:txBody>
      </p:sp>
      <p:pic>
        <p:nvPicPr>
          <p:cNvPr id="21" name="그림 20" descr="상징, 로고, 엠블럼, 등록 상표이(가) 표시된 사진&#10;&#10;자동 생성된 설명">
            <a:extLst>
              <a:ext uri="{FF2B5EF4-FFF2-40B4-BE49-F238E27FC236}">
                <a16:creationId xmlns:a16="http://schemas.microsoft.com/office/drawing/2014/main" id="{A60A7D53-454C-E567-288C-27E903B02BA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8553" y="28058686"/>
            <a:ext cx="1694031" cy="169403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9709648" y="28336668"/>
            <a:ext cx="9548677" cy="12636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본 포스터는 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2024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년 정보보안 해킹 소모임 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Y-CERT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연구 결과로 수행되었습니다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r">
              <a:lnSpc>
                <a:spcPct val="130000"/>
              </a:lnSpc>
              <a:defRPr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모든 저작권은 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Y-CERT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있습니다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</a:p>
          <a:p>
            <a:pPr lvl="0" algn="r">
              <a:lnSpc>
                <a:spcPct val="130000"/>
              </a:lnSpc>
              <a:defRPr/>
            </a:pP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무단 복제 및 배포 </a:t>
            </a:r>
            <a:r>
              <a:rPr lang="ko-KR" altLang="en-US" sz="20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</a:t>
            </a:r>
            <a:r>
              <a:rPr lang="ko-KR" altLang="en-US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금합니다</a:t>
            </a:r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99475" y="4321953"/>
            <a:ext cx="9270888" cy="476277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8000" indent="-360000" algn="just" latinLnBrk="1">
              <a:lnSpc>
                <a:spcPts val="1600"/>
              </a:lnSpc>
              <a:defRPr/>
            </a:pPr>
            <a:endParaRPr lang="en-US" altLang="ko-KR" sz="3600" b="1" dirty="0">
              <a:solidFill>
                <a:srgbClr val="1C2F69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indent="-360000" algn="just" latinLnBrk="1">
              <a:lnSpc>
                <a:spcPts val="44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2023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년 한국은행 발표에 따르면 </a:t>
            </a:r>
            <a:r>
              <a:rPr lang="ko-KR" altLang="en-US" sz="3300" b="1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피싱사기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등 전자금융사기 피해액이 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년 사이 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3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배 증가했으며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수법은 더욱 교묘해지고 있음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360000" algn="just" latinLnBrk="1">
              <a:lnSpc>
                <a:spcPts val="4400"/>
              </a:lnSpc>
              <a:defRPr/>
            </a:pP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indent="-360000" algn="just" latinLnBrk="1">
              <a:lnSpc>
                <a:spcPts val="44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특히 카카오뱅크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토스 등 디지털 금융 확산으로 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20-30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대 젊은 층의 피해가 급증하고 있으며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피싱 사이트의 정교함으로 인해 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IT 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친숙층도 피해를 입는 사례가 증가</a:t>
            </a: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48247" y="19082388"/>
            <a:ext cx="9176496" cy="490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2600" b="1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36ADDCE-E4A1-C273-EE5B-01442CDAC34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663" t="6160" r="7569" b="-748"/>
          <a:stretch/>
        </p:blipFill>
        <p:spPr>
          <a:xfrm>
            <a:off x="23782794" y="8789200"/>
            <a:ext cx="9517809" cy="539881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5A9436B-73ED-4BE5-759D-83BF564C81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17373" y="19327408"/>
            <a:ext cx="6199513" cy="6456267"/>
          </a:xfrm>
          <a:prstGeom prst="rect">
            <a:avLst/>
          </a:prstGeom>
        </p:spPr>
      </p:pic>
      <p:pic>
        <p:nvPicPr>
          <p:cNvPr id="30" name="그림 29" descr="시계, 원이(가) 표시된 사진&#10;&#10;자동 생성된 설명">
            <a:extLst>
              <a:ext uri="{FF2B5EF4-FFF2-40B4-BE49-F238E27FC236}">
                <a16:creationId xmlns:a16="http://schemas.microsoft.com/office/drawing/2014/main" id="{7D91823B-94C6-DD48-63FB-6B6BB7502D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1446" y="19956807"/>
            <a:ext cx="1625684" cy="1625684"/>
          </a:xfrm>
          <a:prstGeom prst="rect">
            <a:avLst/>
          </a:prstGeom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8CAB7E5-216F-DC18-A392-4BEF1919028F}"/>
              </a:ext>
            </a:extLst>
          </p:cNvPr>
          <p:cNvSpPr/>
          <p:nvPr/>
        </p:nvSpPr>
        <p:spPr>
          <a:xfrm>
            <a:off x="976811" y="9470010"/>
            <a:ext cx="9296761" cy="735036"/>
          </a:xfrm>
          <a:prstGeom prst="roundRect">
            <a:avLst>
              <a:gd name="adj" fmla="val 50000"/>
            </a:avLst>
          </a:prstGeom>
          <a:solidFill>
            <a:srgbClr val="1C2F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핵심 기능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A6B903-68CB-D9D1-5231-E08400AC96F1}"/>
              </a:ext>
            </a:extLst>
          </p:cNvPr>
          <p:cNvSpPr txBox="1"/>
          <p:nvPr/>
        </p:nvSpPr>
        <p:spPr>
          <a:xfrm>
            <a:off x="982342" y="17145934"/>
            <a:ext cx="9140427" cy="11253978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360000" indent="-457200" algn="just" latinLnBrk="1">
              <a:lnSpc>
                <a:spcPts val="4200"/>
              </a:lnSpc>
              <a:defRPr/>
            </a:pPr>
            <a:r>
              <a:rPr lang="ko-KR" altLang="en-US" sz="3600" b="1" dirty="0">
                <a:solidFill>
                  <a:srgbClr val="1C2F69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웹사이트 안전도 분석 시스템 </a:t>
            </a:r>
            <a:endParaRPr lang="en-US" altLang="ko-KR" sz="3600" b="1" dirty="0">
              <a:solidFill>
                <a:srgbClr val="1C2F69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indent="-457200" algn="just" latinLnBrk="1">
              <a:lnSpc>
                <a:spcPts val="1600"/>
              </a:lnSpc>
              <a:defRPr/>
            </a:pPr>
            <a:r>
              <a:rPr lang="ko-KR" altLang="en-US" sz="3600" b="1" dirty="0">
                <a:solidFill>
                  <a:srgbClr val="1C2F69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algn="just" latinLnBrk="1">
              <a:lnSpc>
                <a:spcPts val="4400"/>
              </a:lnSpc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kumimoji="0" lang="en-US" altLang="ko-KR" sz="33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VirusTotal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kumimoji="0" lang="en-US" altLang="ko-KR" sz="33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PhishTank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API , WHOIS API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연동으로 도메인 평판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생성일자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소유자 확인</a:t>
            </a: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indent="-457200" algn="just" latinLnBrk="1">
              <a:lnSpc>
                <a:spcPts val="1300"/>
              </a:lnSpc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indent="-457200" algn="just" latinLnBrk="1">
              <a:lnSpc>
                <a:spcPts val="4400"/>
              </a:lnSpc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SSL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인증서 상태 확인 로직 구현</a:t>
            </a:r>
            <a:endParaRPr lang="en-US" altLang="ko-KR" sz="3300" b="1" dirty="0">
              <a:solidFill>
                <a:prstClr val="black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indent="-457200" algn="just" latinLnBrk="1">
              <a:lnSpc>
                <a:spcPts val="4400"/>
              </a:lnSpc>
              <a:defRPr/>
            </a:pPr>
            <a:endParaRPr lang="en-US" altLang="ko-KR" sz="27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marR="0" lvl="0" indent="-457200" algn="just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1C2F69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임시 이메일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1C2F69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/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1C2F69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전화번호 발급 시스템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srgbClr val="1C2F69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  <a:cs typeface="+mn-cs"/>
            </a:endParaRPr>
          </a:p>
          <a:p>
            <a:pPr marL="360000" marR="0" lvl="0" indent="-457200" algn="just" defTabSz="4572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• 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임시 이메일 서버 구축 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en-US" altLang="ko-KR" sz="3300" b="1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Mailgun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활용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marL="360000" marR="0" lvl="0" indent="-457200" algn="just" defTabSz="4572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• 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Twilio API 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연동으로 가상 전화번호 서비스</a:t>
            </a: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70000" indent="-457200" algn="just" latinLnBrk="1">
              <a:lnSpc>
                <a:spcPts val="4200"/>
              </a:lnSpc>
              <a:defRPr/>
            </a:pPr>
            <a:endParaRPr lang="en-US" altLang="ko-KR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lvl="0" algn="just" latinLnBrk="1">
              <a:lnSpc>
                <a:spcPts val="4200"/>
              </a:lnSpc>
              <a:defRPr/>
            </a:pPr>
            <a:endParaRPr lang="ko-KR" altLang="en-US" sz="2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45D5DAF-E759-22CB-901A-82248E3B5A2E}"/>
              </a:ext>
            </a:extLst>
          </p:cNvPr>
          <p:cNvSpPr txBox="1"/>
          <p:nvPr/>
        </p:nvSpPr>
        <p:spPr>
          <a:xfrm>
            <a:off x="849565" y="10214624"/>
            <a:ext cx="9220798" cy="6486904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8000" indent="-457200" algn="just" latinLnBrk="1">
              <a:lnSpc>
                <a:spcPts val="50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AI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기술을 활용한 웹사이트 안전도 분석 </a:t>
            </a:r>
            <a:r>
              <a:rPr lang="ko-KR" altLang="en-US" sz="3300" b="1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시스템및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위험 식별 알림</a:t>
            </a: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algn="just" latinLnBrk="1">
              <a:lnSpc>
                <a:spcPts val="1300"/>
              </a:lnSpc>
              <a:defRPr/>
            </a:pP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algn="just" latinLnBrk="1">
              <a:lnSpc>
                <a:spcPts val="50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URL,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구문분석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OSINT 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결과를 통해 해당 사이트의 가능성 정도를 제시</a:t>
            </a: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algn="just" latinLnBrk="1">
              <a:lnSpc>
                <a:spcPts val="1300"/>
              </a:lnSpc>
              <a:defRPr/>
            </a:pP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algn="just" latinLnBrk="1">
              <a:lnSpc>
                <a:spcPts val="50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크롬 확장프로그램을 이용한 높은 접근성</a:t>
            </a: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algn="just" latinLnBrk="1">
              <a:lnSpc>
                <a:spcPts val="1300"/>
              </a:lnSpc>
              <a:defRPr/>
            </a:pP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algn="just" latinLnBrk="1">
              <a:lnSpc>
                <a:spcPts val="50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실시간 위험 분석 알림 제공을 통한 기능성</a:t>
            </a: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algn="just" latinLnBrk="1">
              <a:lnSpc>
                <a:spcPts val="1300"/>
              </a:lnSpc>
              <a:defRPr/>
            </a:pP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24000" indent="-457200" algn="just" latinLnBrk="1">
              <a:lnSpc>
                <a:spcPts val="50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가상 이메일</a:t>
            </a: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가상 전화번호 제공을 통한 개인정보 유출 방지</a:t>
            </a: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algn="just" latinLnBrk="1">
              <a:lnSpc>
                <a:spcPts val="5000"/>
              </a:lnSpc>
              <a:defRPr/>
            </a:pPr>
            <a:endParaRPr lang="ko-KR" altLang="en-US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1674B1-00D6-EB06-91B8-C0F58156AEE2}"/>
              </a:ext>
            </a:extLst>
          </p:cNvPr>
          <p:cNvSpPr txBox="1"/>
          <p:nvPr/>
        </p:nvSpPr>
        <p:spPr>
          <a:xfrm>
            <a:off x="3015707" y="28917011"/>
            <a:ext cx="4528093" cy="5921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8000" algn="just" latinLnBrk="1">
              <a:lnSpc>
                <a:spcPts val="4200"/>
              </a:lnSpc>
              <a:defRPr/>
            </a:pPr>
            <a:r>
              <a:rPr lang="ko-KR" altLang="en-US" sz="27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</a:t>
            </a:r>
            <a:r>
              <a:rPr lang="en-US" altLang="ko-KR" sz="27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1. </a:t>
            </a:r>
            <a:r>
              <a:rPr lang="ko-KR" altLang="en-US" sz="27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위험요소 분석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BA26B7-8A83-A7F7-50F9-CD5D8688BEC4}"/>
              </a:ext>
            </a:extLst>
          </p:cNvPr>
          <p:cNvSpPr txBox="1"/>
          <p:nvPr/>
        </p:nvSpPr>
        <p:spPr>
          <a:xfrm>
            <a:off x="10699314" y="3773859"/>
            <a:ext cx="9650927" cy="12796324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396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1C2F69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불공정 조항 판별을 위한 </a:t>
            </a:r>
            <a:r>
              <a:rPr kumimoji="0" lang="en-US" altLang="ko-KR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1C2F69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LLaMA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1C2F69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1C2F69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 구현 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srgbClr val="1C2F69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96000" marR="0" lvl="0" indent="-457200" defTabSz="457200" rtl="0" eaLnBrk="1" fontAlgn="auto" latinLnBrk="1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srgbClr val="1C2F69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68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 • 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Meta-</a:t>
            </a:r>
            <a:r>
              <a:rPr kumimoji="0" lang="en-US" altLang="ko-KR" sz="33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LLaMa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/Llama-3.1-70B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모델을 대규모 피싱 데이터셋으로 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Fine-tuning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함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L="396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• </a:t>
            </a:r>
            <a:r>
              <a:rPr kumimoji="0" lang="en-US" altLang="ko-KR" sz="33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LoRA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기법을 활용하여 모델의 학습속도를 가속</a:t>
            </a: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96000" marR="0" lvl="0" indent="-457200" defTabSz="457200" rtl="0" eaLnBrk="1" fontAlgn="auto" latinLnBrk="1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96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•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불공정 조항 및 위험 요소에 대한 자동 분류 시스템을 구현함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L="288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latinLnBrk="1">
              <a:lnSpc>
                <a:spcPts val="4200"/>
              </a:lnSpc>
              <a:defRPr/>
            </a:pPr>
            <a:r>
              <a:rPr lang="ko-KR" altLang="en-US" sz="3600" b="1" dirty="0">
                <a:solidFill>
                  <a:srgbClr val="1C2F69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크롬 확장프로그램 개발 </a:t>
            </a:r>
            <a:endParaRPr lang="en-US" altLang="ko-KR" sz="3600" b="1" dirty="0">
              <a:solidFill>
                <a:srgbClr val="1C2F69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indent="-457200" latinLnBrk="1">
              <a:lnSpc>
                <a:spcPts val="1600"/>
              </a:lnSpc>
              <a:defRPr/>
            </a:pPr>
            <a:endParaRPr lang="en-US" altLang="ko-KR" sz="3600" b="1" dirty="0">
              <a:solidFill>
                <a:srgbClr val="1C2F69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• </a:t>
            </a:r>
            <a:r>
              <a:rPr lang="en-US" altLang="ko-KR" sz="3300" b="1" dirty="0">
                <a:solidFill>
                  <a:prstClr val="black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Type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script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기반의 사용자 인터페이스를 구현함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L="360000" marR="0" lvl="0" indent="-457200" defTabSz="457200" rtl="0" eaLnBrk="1" fontAlgn="auto" latinLnBrk="1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• Background Scripts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 통한 서버 통신 및 데이터를 처리함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L="360000" marR="0" lvl="0" indent="-457200" defTabSz="457200" rtl="0" eaLnBrk="1" fontAlgn="auto" latinLnBrk="1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•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분석 결과를 사용자가 이해하기 쉽게 시각화 하여 제공함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L="360000" marR="0" lvl="0" indent="-457200" defTabSz="457200" rtl="0" eaLnBrk="1" fontAlgn="auto" latinLnBrk="1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•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실시간 알림 시스템 구현으로 즉각적인 위험 요소를 전달함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L="360000" marR="0" lvl="0" indent="-457200" defTabSz="457200" rtl="0" eaLnBrk="1" fontAlgn="auto" latinLnBrk="1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•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실시간 개인정보 처리방침 분석을 위해 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WebSocket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프로토콜을 구현하여 클라이언트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-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서버 간 지속적인 양방향 통신을 구현</a:t>
            </a: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marR="0" lvl="0" indent="-457200" defTabSz="457200" rtl="0" eaLnBrk="1" fontAlgn="auto" latinLnBrk="1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60000" marR="0" lvl="0" indent="-457200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• </a:t>
            </a:r>
            <a:r>
              <a:rPr kumimoji="0" lang="en-US" altLang="ko-KR" sz="33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FastAPI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프레임워크를 활용하여 비동기 처리 기반의 고성능 </a:t>
            </a:r>
            <a:r>
              <a:rPr kumimoji="0" lang="ko-KR" altLang="en-US" sz="33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백엔드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시스템을 구축</a:t>
            </a:r>
          </a:p>
          <a:p>
            <a:pPr marL="288000" indent="-457200" latinLnBrk="1">
              <a:lnSpc>
                <a:spcPts val="4200"/>
              </a:lnSpc>
              <a:defRPr/>
            </a:pPr>
            <a:endParaRPr lang="en-US" altLang="ko-KR" sz="3300" b="1" dirty="0">
              <a:solidFill>
                <a:srgbClr val="1C2F69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8000" lvl="0" indent="-457200" latinLnBrk="1">
              <a:lnSpc>
                <a:spcPts val="4200"/>
              </a:lnSpc>
              <a:defRPr/>
            </a:pPr>
            <a:endParaRPr lang="ko-KR" altLang="en-US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51205E-2FA0-5C1C-789A-00517F5F5B16}"/>
              </a:ext>
            </a:extLst>
          </p:cNvPr>
          <p:cNvSpPr txBox="1"/>
          <p:nvPr/>
        </p:nvSpPr>
        <p:spPr>
          <a:xfrm>
            <a:off x="14830410" y="22654354"/>
            <a:ext cx="8316286" cy="59215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8000" algn="just" latinLnBrk="1">
              <a:lnSpc>
                <a:spcPts val="4200"/>
              </a:lnSpc>
              <a:defRPr/>
            </a:pPr>
            <a:r>
              <a:rPr lang="ko-KR" altLang="en-US" sz="27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그림 </a:t>
            </a:r>
            <a:r>
              <a:rPr lang="en-US" altLang="ko-KR" sz="27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2. </a:t>
            </a:r>
            <a:r>
              <a:rPr lang="ko-KR" altLang="en-US" sz="27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피싱 감지 화면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65FDBB-D5FE-EF75-F801-ABDF340AFEE3}"/>
              </a:ext>
            </a:extLst>
          </p:cNvPr>
          <p:cNvSpPr txBox="1"/>
          <p:nvPr/>
        </p:nvSpPr>
        <p:spPr>
          <a:xfrm>
            <a:off x="10446044" y="24328085"/>
            <a:ext cx="9991811" cy="37626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432000" marR="0" lvl="0" indent="-457200" algn="just" defTabSz="457200" rtl="0" eaLnBrk="1" fontAlgn="auto" latinLnBrk="1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글로벌 피싱 위협 </a:t>
            </a:r>
            <a:r>
              <a:rPr kumimoji="0" lang="ko-KR" altLang="en-US" sz="33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인텔리전스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통합 및 실시간 모니터링지원</a:t>
            </a: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32000" indent="-457200" algn="just" latinLnBrk="1">
              <a:lnSpc>
                <a:spcPts val="1300"/>
              </a:lnSpc>
              <a:defRPr/>
            </a:pPr>
            <a:endParaRPr lang="en-US" altLang="ko-KR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32000" indent="-457200" algn="just" latinLnBrk="1">
              <a:lnSpc>
                <a:spcPts val="42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AI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기반 지능형 피싱 탐지 고도화</a:t>
            </a: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32000" indent="-457200" algn="just" latinLnBrk="1">
              <a:lnSpc>
                <a:spcPts val="1300"/>
              </a:lnSpc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24000" indent="-457200" algn="just" latinLnBrk="1">
              <a:lnSpc>
                <a:spcPts val="42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개인정보 유출 방지를 위한 선제적 보호 체계</a:t>
            </a: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24000" indent="-457200" algn="just" latinLnBrk="1">
              <a:lnSpc>
                <a:spcPts val="1300"/>
              </a:lnSpc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32000" indent="-457200" algn="just" latinLnBrk="1">
              <a:lnSpc>
                <a:spcPts val="1300"/>
              </a:lnSpc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32000" indent="-457200" algn="just" latinLnBrk="1">
              <a:lnSpc>
                <a:spcPts val="42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개인정보 유출 사고 예방을 위한 조기 경보 시스템</a:t>
            </a: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32000" indent="-457200" algn="just" latinLnBrk="1">
              <a:lnSpc>
                <a:spcPts val="1300"/>
              </a:lnSpc>
              <a:defRPr/>
            </a:pPr>
            <a:endParaRPr kumimoji="0" lang="en-US" altLang="ko-KR" sz="3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32000" indent="-457200" algn="just" latinLnBrk="1">
              <a:lnSpc>
                <a:spcPts val="1300"/>
              </a:lnSpc>
              <a:defRPr/>
            </a:pP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  <a:p>
            <a:pPr marL="432000" indent="-457200" algn="just" latinLnBrk="1">
              <a:lnSpc>
                <a:spcPts val="4200"/>
              </a:lnSpc>
              <a:defRPr/>
            </a:pPr>
            <a:r>
              <a:rPr lang="en-US" altLang="ko-KR" sz="33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•</a:t>
            </a:r>
            <a:r>
              <a:rPr kumimoji="0" lang="en-US" altLang="ko-KR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kumimoji="0" lang="ko-KR" alt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기업 신뢰도 기반 안전성 평가 기여</a:t>
            </a:r>
            <a:endParaRPr lang="ko-KR" altLang="en-US" sz="33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1827286-A364-2BF0-EE5E-18F7E45BCE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45257" y="16726035"/>
            <a:ext cx="6309256" cy="5876384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FF9C2CB-2111-BEA9-DD2A-4AC6699C26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2646" y="22791973"/>
            <a:ext cx="6535793" cy="5937258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3872D46D-8E35-B105-5A7A-E036393A06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59692" y="23491681"/>
            <a:ext cx="5675173" cy="3263039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A747A308-E43F-55E7-782D-37315FF035B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19296" y="16282782"/>
            <a:ext cx="4607130" cy="679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858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사용자 지정 6">
      <a:majorFont>
        <a:latin typeface="Noto Sans KR Bold"/>
        <a:ea typeface="Noto Sans KR Bold"/>
        <a:cs typeface=""/>
      </a:majorFont>
      <a:minorFont>
        <a:latin typeface="Noto Sans KR Light"/>
        <a:ea typeface="Noto Sans KR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371</Words>
  <Application>Microsoft Office PowerPoint</Application>
  <PresentationFormat>사용자 지정</PresentationFormat>
  <Paragraphs>76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Noto Sans KR Light</vt:lpstr>
      <vt:lpstr>맑은 고딕</vt:lpstr>
      <vt:lpstr>Noto Sans KR Bold</vt:lpstr>
      <vt:lpstr>나눔스퀘어_ac Bold</vt:lpstr>
      <vt:lpstr>Arial</vt:lpstr>
      <vt:lpstr>Office 테마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유원 김</dc:creator>
  <cp:lastModifiedBy>상준 박</cp:lastModifiedBy>
  <cp:revision>49</cp:revision>
  <dcterms:created xsi:type="dcterms:W3CDTF">2024-11-11T02:15:57Z</dcterms:created>
  <dcterms:modified xsi:type="dcterms:W3CDTF">2024-11-19T08:35:05Z</dcterms:modified>
  <cp:version/>
</cp:coreProperties>
</file>

<file path=docProps/thumbnail.jpeg>
</file>